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0592"/>
    <p:restoredTop sz="95946"/>
  </p:normalViewPr>
  <p:slideViewPr>
    <p:cSldViewPr snapToGrid="0">
      <p:cViewPr varScale="1">
        <p:scale>
          <a:sx n="99" d="100"/>
          <a:sy n="99" d="100"/>
        </p:scale>
        <p:origin x="200" y="5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sv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7174F8-7D2E-410B-87F9-295106F0ADC5}" type="doc">
      <dgm:prSet loTypeId="urn:microsoft.com/office/officeart/2018/2/layout/IconLabelList" loCatId="icon" qsTypeId="urn:microsoft.com/office/officeart/2005/8/quickstyle/simple1" qsCatId="simple" csTypeId="urn:microsoft.com/office/officeart/2018/5/colors/Iconchunking_neutralbg_colorful2" csCatId="colorful" phldr="1"/>
      <dgm:spPr/>
      <dgm:t>
        <a:bodyPr/>
        <a:lstStyle/>
        <a:p>
          <a:endParaRPr lang="en-US"/>
        </a:p>
      </dgm:t>
    </dgm:pt>
    <dgm:pt modelId="{11270890-897B-4CD5-9BFD-CA085FA1FCA7}">
      <dgm:prSet/>
      <dgm:spPr/>
      <dgm:t>
        <a:bodyPr/>
        <a:lstStyle/>
        <a:p>
          <a:pPr>
            <a:lnSpc>
              <a:spcPct val="100000"/>
            </a:lnSpc>
          </a:pPr>
          <a:r>
            <a:rPr lang="en-US"/>
            <a:t>Running an analysis on the pricing of Economy, Basic Economy, and Business fares can help identify optimal ticket pricing strategies. By adjusting fares based on passenger demand and competition, we can attract more passengers while maximizing revenue across different fare classes.</a:t>
          </a:r>
        </a:p>
      </dgm:t>
    </dgm:pt>
    <dgm:pt modelId="{A2D47605-E6B9-4B70-AB85-84208FB590D4}" type="parTrans" cxnId="{0BE221DA-50D7-4038-BD82-FD733AFD5F17}">
      <dgm:prSet/>
      <dgm:spPr/>
      <dgm:t>
        <a:bodyPr/>
        <a:lstStyle/>
        <a:p>
          <a:endParaRPr lang="en-US"/>
        </a:p>
      </dgm:t>
    </dgm:pt>
    <dgm:pt modelId="{BED1C7DB-D55D-410E-AD8A-061D07A8113A}" type="sibTrans" cxnId="{0BE221DA-50D7-4038-BD82-FD733AFD5F17}">
      <dgm:prSet/>
      <dgm:spPr/>
      <dgm:t>
        <a:bodyPr/>
        <a:lstStyle/>
        <a:p>
          <a:endParaRPr lang="en-US"/>
        </a:p>
      </dgm:t>
    </dgm:pt>
    <dgm:pt modelId="{D0D79455-0F6F-4EF4-A14E-E96E2D06F93D}">
      <dgm:prSet/>
      <dgm:spPr/>
      <dgm:t>
        <a:bodyPr/>
        <a:lstStyle/>
        <a:p>
          <a:pPr>
            <a:lnSpc>
              <a:spcPct val="100000"/>
            </a:lnSpc>
          </a:pPr>
          <a:r>
            <a:rPr lang="en-US"/>
            <a:t>Evaluating additional services such as meals, luxury products, drinks, travel perks, and discounts can enhance customer satisfaction and drive revenue. Tracking their adoption, costs, and impact on repeat business helps optimize profitability and loyalty.</a:t>
          </a:r>
        </a:p>
      </dgm:t>
    </dgm:pt>
    <dgm:pt modelId="{9DDC7509-12C5-4F2B-9281-28C679B0FE87}" type="parTrans" cxnId="{0FF1DCDC-8875-49EC-B9C9-461282210A9D}">
      <dgm:prSet/>
      <dgm:spPr/>
      <dgm:t>
        <a:bodyPr/>
        <a:lstStyle/>
        <a:p>
          <a:endParaRPr lang="en-US"/>
        </a:p>
      </dgm:t>
    </dgm:pt>
    <dgm:pt modelId="{FB07DFAA-3760-46DD-A54E-BAB7926D8FFD}" type="sibTrans" cxnId="{0FF1DCDC-8875-49EC-B9C9-461282210A9D}">
      <dgm:prSet/>
      <dgm:spPr/>
      <dgm:t>
        <a:bodyPr/>
        <a:lstStyle/>
        <a:p>
          <a:endParaRPr lang="en-US"/>
        </a:p>
      </dgm:t>
    </dgm:pt>
    <dgm:pt modelId="{829736CE-6AF6-4570-9DC3-E233A99306EB}">
      <dgm:prSet/>
      <dgm:spPr/>
      <dgm:t>
        <a:bodyPr/>
        <a:lstStyle/>
        <a:p>
          <a:pPr>
            <a:lnSpc>
              <a:spcPct val="100000"/>
            </a:lnSpc>
          </a:pPr>
          <a:r>
            <a:rPr lang="en-US"/>
            <a:t>Weather analysis enhances schedule reliability and passenger satisfaction.</a:t>
          </a:r>
        </a:p>
      </dgm:t>
    </dgm:pt>
    <dgm:pt modelId="{CBFC7EC3-89AA-4759-B0AE-9E3946ECB0DC}" type="parTrans" cxnId="{6FEBE625-B12B-4405-8DA0-C09202A1F134}">
      <dgm:prSet/>
      <dgm:spPr/>
      <dgm:t>
        <a:bodyPr/>
        <a:lstStyle/>
        <a:p>
          <a:endParaRPr lang="en-US"/>
        </a:p>
      </dgm:t>
    </dgm:pt>
    <dgm:pt modelId="{4681D068-A4E7-4DFF-B438-FD98F1AE3F2A}" type="sibTrans" cxnId="{6FEBE625-B12B-4405-8DA0-C09202A1F134}">
      <dgm:prSet/>
      <dgm:spPr/>
      <dgm:t>
        <a:bodyPr/>
        <a:lstStyle/>
        <a:p>
          <a:endParaRPr lang="en-US"/>
        </a:p>
      </dgm:t>
    </dgm:pt>
    <dgm:pt modelId="{C8F67DC9-59DF-42C6-BE5F-4B9FA8CB0C2E}">
      <dgm:prSet/>
      <dgm:spPr/>
      <dgm:t>
        <a:bodyPr/>
        <a:lstStyle/>
        <a:p>
          <a:pPr>
            <a:lnSpc>
              <a:spcPct val="100000"/>
            </a:lnSpc>
          </a:pPr>
          <a:r>
            <a:rPr lang="en-US"/>
            <a:t>Government Policies supporting tourism and business drive route expansion opportunities.</a:t>
          </a:r>
        </a:p>
      </dgm:t>
    </dgm:pt>
    <dgm:pt modelId="{042FB262-E185-45C5-9EEA-43E2A126A325}" type="parTrans" cxnId="{EFB57F03-75D2-4201-82FF-D902674566AB}">
      <dgm:prSet/>
      <dgm:spPr/>
      <dgm:t>
        <a:bodyPr/>
        <a:lstStyle/>
        <a:p>
          <a:endParaRPr lang="en-US"/>
        </a:p>
      </dgm:t>
    </dgm:pt>
    <dgm:pt modelId="{75F6F834-D29D-4A92-AC41-7185D78CF21D}" type="sibTrans" cxnId="{EFB57F03-75D2-4201-82FF-D902674566AB}">
      <dgm:prSet/>
      <dgm:spPr/>
      <dgm:t>
        <a:bodyPr/>
        <a:lstStyle/>
        <a:p>
          <a:endParaRPr lang="en-US"/>
        </a:p>
      </dgm:t>
    </dgm:pt>
    <dgm:pt modelId="{FF48D617-F30B-4ECA-90EB-AC34BEDF3417}">
      <dgm:prSet/>
      <dgm:spPr/>
      <dgm:t>
        <a:bodyPr/>
        <a:lstStyle/>
        <a:p>
          <a:pPr>
            <a:lnSpc>
              <a:spcPct val="100000"/>
            </a:lnSpc>
          </a:pPr>
          <a:r>
            <a:rPr lang="en-US"/>
            <a:t>Tracking overall onboarding experience to can be one of the key parameter for customer satisfaction and customer to return for same flight experience for travelling.</a:t>
          </a:r>
        </a:p>
      </dgm:t>
    </dgm:pt>
    <dgm:pt modelId="{B26A4C63-5E26-4326-A082-671C6DB18B2E}" type="parTrans" cxnId="{7115D0CF-DE3B-4534-B3D8-114B0EAFE8F2}">
      <dgm:prSet/>
      <dgm:spPr/>
      <dgm:t>
        <a:bodyPr/>
        <a:lstStyle/>
        <a:p>
          <a:endParaRPr lang="en-US"/>
        </a:p>
      </dgm:t>
    </dgm:pt>
    <dgm:pt modelId="{5CC32077-8BAD-4D8B-B15E-389366126753}" type="sibTrans" cxnId="{7115D0CF-DE3B-4534-B3D8-114B0EAFE8F2}">
      <dgm:prSet/>
      <dgm:spPr/>
      <dgm:t>
        <a:bodyPr/>
        <a:lstStyle/>
        <a:p>
          <a:endParaRPr lang="en-US"/>
        </a:p>
      </dgm:t>
    </dgm:pt>
    <dgm:pt modelId="{88086E3D-9212-4441-8141-DA23834DE9D8}">
      <dgm:prSet/>
      <dgm:spPr/>
      <dgm:t>
        <a:bodyPr/>
        <a:lstStyle/>
        <a:p>
          <a:pPr>
            <a:lnSpc>
              <a:spcPct val="100000"/>
            </a:lnSpc>
          </a:pPr>
          <a:r>
            <a:rPr lang="en-US"/>
            <a:t>These KPIs enable comprehensive analysis, supporting strategic decisions to optimize operations, revenue, and customer satisfaction in the airline industry.</a:t>
          </a:r>
        </a:p>
      </dgm:t>
    </dgm:pt>
    <dgm:pt modelId="{1E1015A1-D6E6-4F4C-BFA5-28DD669E0061}" type="parTrans" cxnId="{1E27DE56-5C11-4007-8165-0F9833FCAAF4}">
      <dgm:prSet/>
      <dgm:spPr/>
      <dgm:t>
        <a:bodyPr/>
        <a:lstStyle/>
        <a:p>
          <a:endParaRPr lang="en-US"/>
        </a:p>
      </dgm:t>
    </dgm:pt>
    <dgm:pt modelId="{F5B00417-E136-4811-985F-08F596A2083F}" type="sibTrans" cxnId="{1E27DE56-5C11-4007-8165-0F9833FCAAF4}">
      <dgm:prSet/>
      <dgm:spPr/>
      <dgm:t>
        <a:bodyPr/>
        <a:lstStyle/>
        <a:p>
          <a:endParaRPr lang="en-US"/>
        </a:p>
      </dgm:t>
    </dgm:pt>
    <dgm:pt modelId="{DE2D9388-79B8-4F8B-899A-EEA58EECA870}" type="pres">
      <dgm:prSet presAssocID="{E87174F8-7D2E-410B-87F9-295106F0ADC5}" presName="root" presStyleCnt="0">
        <dgm:presLayoutVars>
          <dgm:dir/>
          <dgm:resizeHandles val="exact"/>
        </dgm:presLayoutVars>
      </dgm:prSet>
      <dgm:spPr/>
    </dgm:pt>
    <dgm:pt modelId="{77740535-2824-437F-9BA6-36C2CAD1518F}" type="pres">
      <dgm:prSet presAssocID="{11270890-897B-4CD5-9BFD-CA085FA1FCA7}" presName="compNode" presStyleCnt="0"/>
      <dgm:spPr/>
    </dgm:pt>
    <dgm:pt modelId="{EA23D2CD-ACBE-4520-A0F3-EF34AA271E10}" type="pres">
      <dgm:prSet presAssocID="{11270890-897B-4CD5-9BFD-CA085FA1FCA7}"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ollar"/>
        </a:ext>
      </dgm:extLst>
    </dgm:pt>
    <dgm:pt modelId="{D6CF8736-3FBE-4EDC-AC95-A009FFBC8C8B}" type="pres">
      <dgm:prSet presAssocID="{11270890-897B-4CD5-9BFD-CA085FA1FCA7}" presName="spaceRect" presStyleCnt="0"/>
      <dgm:spPr/>
    </dgm:pt>
    <dgm:pt modelId="{0CD929AA-53D7-42AE-9B46-D2313662F703}" type="pres">
      <dgm:prSet presAssocID="{11270890-897B-4CD5-9BFD-CA085FA1FCA7}" presName="textRect" presStyleLbl="revTx" presStyleIdx="0" presStyleCnt="6">
        <dgm:presLayoutVars>
          <dgm:chMax val="1"/>
          <dgm:chPref val="1"/>
        </dgm:presLayoutVars>
      </dgm:prSet>
      <dgm:spPr/>
    </dgm:pt>
    <dgm:pt modelId="{96A101E8-F167-459F-B5EA-5EEC7C4C0495}" type="pres">
      <dgm:prSet presAssocID="{BED1C7DB-D55D-410E-AD8A-061D07A8113A}" presName="sibTrans" presStyleCnt="0"/>
      <dgm:spPr/>
    </dgm:pt>
    <dgm:pt modelId="{7F5CEF5B-34C5-4EAE-8292-173FB72EE0B2}" type="pres">
      <dgm:prSet presAssocID="{D0D79455-0F6F-4EF4-A14E-E96E2D06F93D}" presName="compNode" presStyleCnt="0"/>
      <dgm:spPr/>
    </dgm:pt>
    <dgm:pt modelId="{FD1613EC-CA0F-46BF-A723-01FA6530A500}" type="pres">
      <dgm:prSet presAssocID="{D0D79455-0F6F-4EF4-A14E-E96E2D06F93D}"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ottle"/>
        </a:ext>
      </dgm:extLst>
    </dgm:pt>
    <dgm:pt modelId="{98447EF4-363C-4E00-83C1-08F4AD0D056E}" type="pres">
      <dgm:prSet presAssocID="{D0D79455-0F6F-4EF4-A14E-E96E2D06F93D}" presName="spaceRect" presStyleCnt="0"/>
      <dgm:spPr/>
    </dgm:pt>
    <dgm:pt modelId="{FFE815D3-E55E-41A3-8D16-1A25B52EBD47}" type="pres">
      <dgm:prSet presAssocID="{D0D79455-0F6F-4EF4-A14E-E96E2D06F93D}" presName="textRect" presStyleLbl="revTx" presStyleIdx="1" presStyleCnt="6">
        <dgm:presLayoutVars>
          <dgm:chMax val="1"/>
          <dgm:chPref val="1"/>
        </dgm:presLayoutVars>
      </dgm:prSet>
      <dgm:spPr/>
    </dgm:pt>
    <dgm:pt modelId="{BA7A13F4-8C9F-4A2A-BC66-A9EBEB60E0AB}" type="pres">
      <dgm:prSet presAssocID="{FB07DFAA-3760-46DD-A54E-BAB7926D8FFD}" presName="sibTrans" presStyleCnt="0"/>
      <dgm:spPr/>
    </dgm:pt>
    <dgm:pt modelId="{BE996A68-51D5-4201-BECC-39D3D1314837}" type="pres">
      <dgm:prSet presAssocID="{829736CE-6AF6-4570-9DC3-E233A99306EB}" presName="compNode" presStyleCnt="0"/>
      <dgm:spPr/>
    </dgm:pt>
    <dgm:pt modelId="{70B372AB-4D26-4B86-8E76-3F527863717D}" type="pres">
      <dgm:prSet presAssocID="{829736CE-6AF6-4570-9DC3-E233A99306EB}"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licopter"/>
        </a:ext>
      </dgm:extLst>
    </dgm:pt>
    <dgm:pt modelId="{D25260E7-A3BF-4745-8AA6-A2343AA40967}" type="pres">
      <dgm:prSet presAssocID="{829736CE-6AF6-4570-9DC3-E233A99306EB}" presName="spaceRect" presStyleCnt="0"/>
      <dgm:spPr/>
    </dgm:pt>
    <dgm:pt modelId="{E4CEF488-C11C-4C30-AF94-E85E8BA9AE9B}" type="pres">
      <dgm:prSet presAssocID="{829736CE-6AF6-4570-9DC3-E233A99306EB}" presName="textRect" presStyleLbl="revTx" presStyleIdx="2" presStyleCnt="6">
        <dgm:presLayoutVars>
          <dgm:chMax val="1"/>
          <dgm:chPref val="1"/>
        </dgm:presLayoutVars>
      </dgm:prSet>
      <dgm:spPr/>
    </dgm:pt>
    <dgm:pt modelId="{4449498C-FCC6-47DB-8F5E-6599D371C708}" type="pres">
      <dgm:prSet presAssocID="{4681D068-A4E7-4DFF-B438-FD98F1AE3F2A}" presName="sibTrans" presStyleCnt="0"/>
      <dgm:spPr/>
    </dgm:pt>
    <dgm:pt modelId="{80E2AD85-C0F6-4F16-9258-1CBF3DA7D5B6}" type="pres">
      <dgm:prSet presAssocID="{C8F67DC9-59DF-42C6-BE5F-4B9FA8CB0C2E}" presName="compNode" presStyleCnt="0"/>
      <dgm:spPr/>
    </dgm:pt>
    <dgm:pt modelId="{CB356FFB-4E91-4B11-8845-01BF84423B7D}" type="pres">
      <dgm:prSet presAssocID="{C8F67DC9-59DF-42C6-BE5F-4B9FA8CB0C2E}"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rain"/>
        </a:ext>
      </dgm:extLst>
    </dgm:pt>
    <dgm:pt modelId="{A1B812EC-2E98-42A6-AC80-E4FC8D126CC2}" type="pres">
      <dgm:prSet presAssocID="{C8F67DC9-59DF-42C6-BE5F-4B9FA8CB0C2E}" presName="spaceRect" presStyleCnt="0"/>
      <dgm:spPr/>
    </dgm:pt>
    <dgm:pt modelId="{4F6B3616-12E9-40E5-9330-560115C6198F}" type="pres">
      <dgm:prSet presAssocID="{C8F67DC9-59DF-42C6-BE5F-4B9FA8CB0C2E}" presName="textRect" presStyleLbl="revTx" presStyleIdx="3" presStyleCnt="6">
        <dgm:presLayoutVars>
          <dgm:chMax val="1"/>
          <dgm:chPref val="1"/>
        </dgm:presLayoutVars>
      </dgm:prSet>
      <dgm:spPr/>
    </dgm:pt>
    <dgm:pt modelId="{E3835584-0499-42B3-AFCB-09C204590073}" type="pres">
      <dgm:prSet presAssocID="{75F6F834-D29D-4A92-AC41-7185D78CF21D}" presName="sibTrans" presStyleCnt="0"/>
      <dgm:spPr/>
    </dgm:pt>
    <dgm:pt modelId="{71B6DDAC-9C9E-49BB-89A2-7B17D9615160}" type="pres">
      <dgm:prSet presAssocID="{FF48D617-F30B-4ECA-90EB-AC34BEDF3417}" presName="compNode" presStyleCnt="0"/>
      <dgm:spPr/>
    </dgm:pt>
    <dgm:pt modelId="{40D3BE2A-DC85-49AA-8C73-56F46EE8C60D}" type="pres">
      <dgm:prSet presAssocID="{FF48D617-F30B-4ECA-90EB-AC34BEDF3417}"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Airplane"/>
        </a:ext>
      </dgm:extLst>
    </dgm:pt>
    <dgm:pt modelId="{1A72876E-346E-4D05-9395-AEDBC5D3EA76}" type="pres">
      <dgm:prSet presAssocID="{FF48D617-F30B-4ECA-90EB-AC34BEDF3417}" presName="spaceRect" presStyleCnt="0"/>
      <dgm:spPr/>
    </dgm:pt>
    <dgm:pt modelId="{7963AB48-4C61-49AC-AF1F-8A72A22005C2}" type="pres">
      <dgm:prSet presAssocID="{FF48D617-F30B-4ECA-90EB-AC34BEDF3417}" presName="textRect" presStyleLbl="revTx" presStyleIdx="4" presStyleCnt="6">
        <dgm:presLayoutVars>
          <dgm:chMax val="1"/>
          <dgm:chPref val="1"/>
        </dgm:presLayoutVars>
      </dgm:prSet>
      <dgm:spPr/>
    </dgm:pt>
    <dgm:pt modelId="{616F4BB8-0403-4508-8631-FE7151EADED6}" type="pres">
      <dgm:prSet presAssocID="{5CC32077-8BAD-4D8B-B15E-389366126753}" presName="sibTrans" presStyleCnt="0"/>
      <dgm:spPr/>
    </dgm:pt>
    <dgm:pt modelId="{DADB3505-03F8-4E70-9861-2E4D39DDACEC}" type="pres">
      <dgm:prSet presAssocID="{88086E3D-9212-4441-8141-DA23834DE9D8}" presName="compNode" presStyleCnt="0"/>
      <dgm:spPr/>
    </dgm:pt>
    <dgm:pt modelId="{0AA6176F-492F-4EBE-8D85-2EC3CD344B7F}" type="pres">
      <dgm:prSet presAssocID="{88086E3D-9212-4441-8141-DA23834DE9D8}"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Upward trend"/>
        </a:ext>
      </dgm:extLst>
    </dgm:pt>
    <dgm:pt modelId="{A4BF7B56-F391-4050-B5C5-E06377D6DC09}" type="pres">
      <dgm:prSet presAssocID="{88086E3D-9212-4441-8141-DA23834DE9D8}" presName="spaceRect" presStyleCnt="0"/>
      <dgm:spPr/>
    </dgm:pt>
    <dgm:pt modelId="{59DF45BF-34F9-466A-92EB-A8B5B590742A}" type="pres">
      <dgm:prSet presAssocID="{88086E3D-9212-4441-8141-DA23834DE9D8}" presName="textRect" presStyleLbl="revTx" presStyleIdx="5" presStyleCnt="6">
        <dgm:presLayoutVars>
          <dgm:chMax val="1"/>
          <dgm:chPref val="1"/>
        </dgm:presLayoutVars>
      </dgm:prSet>
      <dgm:spPr/>
    </dgm:pt>
  </dgm:ptLst>
  <dgm:cxnLst>
    <dgm:cxn modelId="{EFB57F03-75D2-4201-82FF-D902674566AB}" srcId="{E87174F8-7D2E-410B-87F9-295106F0ADC5}" destId="{C8F67DC9-59DF-42C6-BE5F-4B9FA8CB0C2E}" srcOrd="3" destOrd="0" parTransId="{042FB262-E185-45C5-9EEA-43E2A126A325}" sibTransId="{75F6F834-D29D-4A92-AC41-7185D78CF21D}"/>
    <dgm:cxn modelId="{BBAC4B0E-C553-C145-A769-6216DE40AE0D}" type="presOf" srcId="{11270890-897B-4CD5-9BFD-CA085FA1FCA7}" destId="{0CD929AA-53D7-42AE-9B46-D2313662F703}" srcOrd="0" destOrd="0" presId="urn:microsoft.com/office/officeart/2018/2/layout/IconLabelList"/>
    <dgm:cxn modelId="{6FEBE625-B12B-4405-8DA0-C09202A1F134}" srcId="{E87174F8-7D2E-410B-87F9-295106F0ADC5}" destId="{829736CE-6AF6-4570-9DC3-E233A99306EB}" srcOrd="2" destOrd="0" parTransId="{CBFC7EC3-89AA-4759-B0AE-9E3946ECB0DC}" sibTransId="{4681D068-A4E7-4DFF-B438-FD98F1AE3F2A}"/>
    <dgm:cxn modelId="{1E27DE56-5C11-4007-8165-0F9833FCAAF4}" srcId="{E87174F8-7D2E-410B-87F9-295106F0ADC5}" destId="{88086E3D-9212-4441-8141-DA23834DE9D8}" srcOrd="5" destOrd="0" parTransId="{1E1015A1-D6E6-4F4C-BFA5-28DD669E0061}" sibTransId="{F5B00417-E136-4811-985F-08F596A2083F}"/>
    <dgm:cxn modelId="{B581DC58-F09D-1B4F-B755-271FD13DC9C6}" type="presOf" srcId="{C8F67DC9-59DF-42C6-BE5F-4B9FA8CB0C2E}" destId="{4F6B3616-12E9-40E5-9330-560115C6198F}" srcOrd="0" destOrd="0" presId="urn:microsoft.com/office/officeart/2018/2/layout/IconLabelList"/>
    <dgm:cxn modelId="{DDC640AC-A436-304D-A200-F515916007F8}" type="presOf" srcId="{829736CE-6AF6-4570-9DC3-E233A99306EB}" destId="{E4CEF488-C11C-4C30-AF94-E85E8BA9AE9B}" srcOrd="0" destOrd="0" presId="urn:microsoft.com/office/officeart/2018/2/layout/IconLabelList"/>
    <dgm:cxn modelId="{854CDCB4-FFB4-9F40-9D76-B6B78F8E0B34}" type="presOf" srcId="{E87174F8-7D2E-410B-87F9-295106F0ADC5}" destId="{DE2D9388-79B8-4F8B-899A-EEA58EECA870}" srcOrd="0" destOrd="0" presId="urn:microsoft.com/office/officeart/2018/2/layout/IconLabelList"/>
    <dgm:cxn modelId="{7115D0CF-DE3B-4534-B3D8-114B0EAFE8F2}" srcId="{E87174F8-7D2E-410B-87F9-295106F0ADC5}" destId="{FF48D617-F30B-4ECA-90EB-AC34BEDF3417}" srcOrd="4" destOrd="0" parTransId="{B26A4C63-5E26-4326-A082-671C6DB18B2E}" sibTransId="{5CC32077-8BAD-4D8B-B15E-389366126753}"/>
    <dgm:cxn modelId="{0BE221DA-50D7-4038-BD82-FD733AFD5F17}" srcId="{E87174F8-7D2E-410B-87F9-295106F0ADC5}" destId="{11270890-897B-4CD5-9BFD-CA085FA1FCA7}" srcOrd="0" destOrd="0" parTransId="{A2D47605-E6B9-4B70-AB85-84208FB590D4}" sibTransId="{BED1C7DB-D55D-410E-AD8A-061D07A8113A}"/>
    <dgm:cxn modelId="{2EBD2DDA-3A40-A440-ABD9-7BE983EA3D7E}" type="presOf" srcId="{D0D79455-0F6F-4EF4-A14E-E96E2D06F93D}" destId="{FFE815D3-E55E-41A3-8D16-1A25B52EBD47}" srcOrd="0" destOrd="0" presId="urn:microsoft.com/office/officeart/2018/2/layout/IconLabelList"/>
    <dgm:cxn modelId="{0FF1DCDC-8875-49EC-B9C9-461282210A9D}" srcId="{E87174F8-7D2E-410B-87F9-295106F0ADC5}" destId="{D0D79455-0F6F-4EF4-A14E-E96E2D06F93D}" srcOrd="1" destOrd="0" parTransId="{9DDC7509-12C5-4F2B-9281-28C679B0FE87}" sibTransId="{FB07DFAA-3760-46DD-A54E-BAB7926D8FFD}"/>
    <dgm:cxn modelId="{F3F302F7-D74A-014F-B0E8-2B0B4336B062}" type="presOf" srcId="{88086E3D-9212-4441-8141-DA23834DE9D8}" destId="{59DF45BF-34F9-466A-92EB-A8B5B590742A}" srcOrd="0" destOrd="0" presId="urn:microsoft.com/office/officeart/2018/2/layout/IconLabelList"/>
    <dgm:cxn modelId="{C64668F9-8155-1C49-99AF-C269357FA3AE}" type="presOf" srcId="{FF48D617-F30B-4ECA-90EB-AC34BEDF3417}" destId="{7963AB48-4C61-49AC-AF1F-8A72A22005C2}" srcOrd="0" destOrd="0" presId="urn:microsoft.com/office/officeart/2018/2/layout/IconLabelList"/>
    <dgm:cxn modelId="{A041FCD3-5771-4848-9940-E9DF5FAB23B2}" type="presParOf" srcId="{DE2D9388-79B8-4F8B-899A-EEA58EECA870}" destId="{77740535-2824-437F-9BA6-36C2CAD1518F}" srcOrd="0" destOrd="0" presId="urn:microsoft.com/office/officeart/2018/2/layout/IconLabelList"/>
    <dgm:cxn modelId="{6F30575E-B5DE-C440-8837-66A87A81FF47}" type="presParOf" srcId="{77740535-2824-437F-9BA6-36C2CAD1518F}" destId="{EA23D2CD-ACBE-4520-A0F3-EF34AA271E10}" srcOrd="0" destOrd="0" presId="urn:microsoft.com/office/officeart/2018/2/layout/IconLabelList"/>
    <dgm:cxn modelId="{770DF5BE-C15F-244C-BD6C-4F2449328472}" type="presParOf" srcId="{77740535-2824-437F-9BA6-36C2CAD1518F}" destId="{D6CF8736-3FBE-4EDC-AC95-A009FFBC8C8B}" srcOrd="1" destOrd="0" presId="urn:microsoft.com/office/officeart/2018/2/layout/IconLabelList"/>
    <dgm:cxn modelId="{B2C6683E-6650-9644-AF9D-928FD97C1898}" type="presParOf" srcId="{77740535-2824-437F-9BA6-36C2CAD1518F}" destId="{0CD929AA-53D7-42AE-9B46-D2313662F703}" srcOrd="2" destOrd="0" presId="urn:microsoft.com/office/officeart/2018/2/layout/IconLabelList"/>
    <dgm:cxn modelId="{2EE682BB-C431-1040-84B6-9050EAFCDB09}" type="presParOf" srcId="{DE2D9388-79B8-4F8B-899A-EEA58EECA870}" destId="{96A101E8-F167-459F-B5EA-5EEC7C4C0495}" srcOrd="1" destOrd="0" presId="urn:microsoft.com/office/officeart/2018/2/layout/IconLabelList"/>
    <dgm:cxn modelId="{8E506722-88C8-344A-B267-BF19CA9D3E06}" type="presParOf" srcId="{DE2D9388-79B8-4F8B-899A-EEA58EECA870}" destId="{7F5CEF5B-34C5-4EAE-8292-173FB72EE0B2}" srcOrd="2" destOrd="0" presId="urn:microsoft.com/office/officeart/2018/2/layout/IconLabelList"/>
    <dgm:cxn modelId="{6E27B7CB-1A4B-2847-AAD9-5B8256BE3143}" type="presParOf" srcId="{7F5CEF5B-34C5-4EAE-8292-173FB72EE0B2}" destId="{FD1613EC-CA0F-46BF-A723-01FA6530A500}" srcOrd="0" destOrd="0" presId="urn:microsoft.com/office/officeart/2018/2/layout/IconLabelList"/>
    <dgm:cxn modelId="{303563ED-FEA1-7B4B-BEBD-A088863CEEBB}" type="presParOf" srcId="{7F5CEF5B-34C5-4EAE-8292-173FB72EE0B2}" destId="{98447EF4-363C-4E00-83C1-08F4AD0D056E}" srcOrd="1" destOrd="0" presId="urn:microsoft.com/office/officeart/2018/2/layout/IconLabelList"/>
    <dgm:cxn modelId="{4AA3F3DE-063E-3B40-9EB4-B3B8CFE58FD5}" type="presParOf" srcId="{7F5CEF5B-34C5-4EAE-8292-173FB72EE0B2}" destId="{FFE815D3-E55E-41A3-8D16-1A25B52EBD47}" srcOrd="2" destOrd="0" presId="urn:microsoft.com/office/officeart/2018/2/layout/IconLabelList"/>
    <dgm:cxn modelId="{64F5CEF5-3BBC-8F4C-AE49-33D7B240202A}" type="presParOf" srcId="{DE2D9388-79B8-4F8B-899A-EEA58EECA870}" destId="{BA7A13F4-8C9F-4A2A-BC66-A9EBEB60E0AB}" srcOrd="3" destOrd="0" presId="urn:microsoft.com/office/officeart/2018/2/layout/IconLabelList"/>
    <dgm:cxn modelId="{D528451B-AEDE-F946-950B-16131ADE6CAA}" type="presParOf" srcId="{DE2D9388-79B8-4F8B-899A-EEA58EECA870}" destId="{BE996A68-51D5-4201-BECC-39D3D1314837}" srcOrd="4" destOrd="0" presId="urn:microsoft.com/office/officeart/2018/2/layout/IconLabelList"/>
    <dgm:cxn modelId="{069E21F4-FA6B-E24D-8833-62D637DF6F41}" type="presParOf" srcId="{BE996A68-51D5-4201-BECC-39D3D1314837}" destId="{70B372AB-4D26-4B86-8E76-3F527863717D}" srcOrd="0" destOrd="0" presId="urn:microsoft.com/office/officeart/2018/2/layout/IconLabelList"/>
    <dgm:cxn modelId="{7FD50237-68E8-C642-8175-3E1AEE97FC8F}" type="presParOf" srcId="{BE996A68-51D5-4201-BECC-39D3D1314837}" destId="{D25260E7-A3BF-4745-8AA6-A2343AA40967}" srcOrd="1" destOrd="0" presId="urn:microsoft.com/office/officeart/2018/2/layout/IconLabelList"/>
    <dgm:cxn modelId="{AD02CDFF-BAB2-3740-AA8D-D79B2458E7C9}" type="presParOf" srcId="{BE996A68-51D5-4201-BECC-39D3D1314837}" destId="{E4CEF488-C11C-4C30-AF94-E85E8BA9AE9B}" srcOrd="2" destOrd="0" presId="urn:microsoft.com/office/officeart/2018/2/layout/IconLabelList"/>
    <dgm:cxn modelId="{04CAFE4C-22EE-684B-93A0-3A04D8CA7E52}" type="presParOf" srcId="{DE2D9388-79B8-4F8B-899A-EEA58EECA870}" destId="{4449498C-FCC6-47DB-8F5E-6599D371C708}" srcOrd="5" destOrd="0" presId="urn:microsoft.com/office/officeart/2018/2/layout/IconLabelList"/>
    <dgm:cxn modelId="{1AA09B07-1012-0449-973F-E7CD5D8C79CB}" type="presParOf" srcId="{DE2D9388-79B8-4F8B-899A-EEA58EECA870}" destId="{80E2AD85-C0F6-4F16-9258-1CBF3DA7D5B6}" srcOrd="6" destOrd="0" presId="urn:microsoft.com/office/officeart/2018/2/layout/IconLabelList"/>
    <dgm:cxn modelId="{CB7904F2-530F-1D44-85D2-106CB18FF5A0}" type="presParOf" srcId="{80E2AD85-C0F6-4F16-9258-1CBF3DA7D5B6}" destId="{CB356FFB-4E91-4B11-8845-01BF84423B7D}" srcOrd="0" destOrd="0" presId="urn:microsoft.com/office/officeart/2018/2/layout/IconLabelList"/>
    <dgm:cxn modelId="{EBF00F93-1B32-A54B-99E8-D56240D3362F}" type="presParOf" srcId="{80E2AD85-C0F6-4F16-9258-1CBF3DA7D5B6}" destId="{A1B812EC-2E98-42A6-AC80-E4FC8D126CC2}" srcOrd="1" destOrd="0" presId="urn:microsoft.com/office/officeart/2018/2/layout/IconLabelList"/>
    <dgm:cxn modelId="{1BF7508A-1CB8-4A43-BA87-AD9D65100DC2}" type="presParOf" srcId="{80E2AD85-C0F6-4F16-9258-1CBF3DA7D5B6}" destId="{4F6B3616-12E9-40E5-9330-560115C6198F}" srcOrd="2" destOrd="0" presId="urn:microsoft.com/office/officeart/2018/2/layout/IconLabelList"/>
    <dgm:cxn modelId="{D64B1235-0C83-854A-9444-06D274DD7CCF}" type="presParOf" srcId="{DE2D9388-79B8-4F8B-899A-EEA58EECA870}" destId="{E3835584-0499-42B3-AFCB-09C204590073}" srcOrd="7" destOrd="0" presId="urn:microsoft.com/office/officeart/2018/2/layout/IconLabelList"/>
    <dgm:cxn modelId="{28315054-2D15-0C45-AF7C-D9B79DB118E5}" type="presParOf" srcId="{DE2D9388-79B8-4F8B-899A-EEA58EECA870}" destId="{71B6DDAC-9C9E-49BB-89A2-7B17D9615160}" srcOrd="8" destOrd="0" presId="urn:microsoft.com/office/officeart/2018/2/layout/IconLabelList"/>
    <dgm:cxn modelId="{6DDCD1B1-F544-E540-B408-C362C6DBB7CA}" type="presParOf" srcId="{71B6DDAC-9C9E-49BB-89A2-7B17D9615160}" destId="{40D3BE2A-DC85-49AA-8C73-56F46EE8C60D}" srcOrd="0" destOrd="0" presId="urn:microsoft.com/office/officeart/2018/2/layout/IconLabelList"/>
    <dgm:cxn modelId="{9D611F43-E1BE-DF46-9D2D-243944889C98}" type="presParOf" srcId="{71B6DDAC-9C9E-49BB-89A2-7B17D9615160}" destId="{1A72876E-346E-4D05-9395-AEDBC5D3EA76}" srcOrd="1" destOrd="0" presId="urn:microsoft.com/office/officeart/2018/2/layout/IconLabelList"/>
    <dgm:cxn modelId="{39C40FAA-8AF8-F340-9E9D-4CD642C95B47}" type="presParOf" srcId="{71B6DDAC-9C9E-49BB-89A2-7B17D9615160}" destId="{7963AB48-4C61-49AC-AF1F-8A72A22005C2}" srcOrd="2" destOrd="0" presId="urn:microsoft.com/office/officeart/2018/2/layout/IconLabelList"/>
    <dgm:cxn modelId="{873D9699-F8AE-B045-BFAF-C7D585819906}" type="presParOf" srcId="{DE2D9388-79B8-4F8B-899A-EEA58EECA870}" destId="{616F4BB8-0403-4508-8631-FE7151EADED6}" srcOrd="9" destOrd="0" presId="urn:microsoft.com/office/officeart/2018/2/layout/IconLabelList"/>
    <dgm:cxn modelId="{1FD63845-78C3-8F4D-9FBF-25DB7140EDF7}" type="presParOf" srcId="{DE2D9388-79B8-4F8B-899A-EEA58EECA870}" destId="{DADB3505-03F8-4E70-9861-2E4D39DDACEC}" srcOrd="10" destOrd="0" presId="urn:microsoft.com/office/officeart/2018/2/layout/IconLabelList"/>
    <dgm:cxn modelId="{FF07EFBA-ABFA-924F-B57F-769832C0B1AD}" type="presParOf" srcId="{DADB3505-03F8-4E70-9861-2E4D39DDACEC}" destId="{0AA6176F-492F-4EBE-8D85-2EC3CD344B7F}" srcOrd="0" destOrd="0" presId="urn:microsoft.com/office/officeart/2018/2/layout/IconLabelList"/>
    <dgm:cxn modelId="{132FC1DF-39C0-444B-B900-0EE17A5658D2}" type="presParOf" srcId="{DADB3505-03F8-4E70-9861-2E4D39DDACEC}" destId="{A4BF7B56-F391-4050-B5C5-E06377D6DC09}" srcOrd="1" destOrd="0" presId="urn:microsoft.com/office/officeart/2018/2/layout/IconLabelList"/>
    <dgm:cxn modelId="{FACE4BB0-E84C-E341-BE26-931A0D772636}" type="presParOf" srcId="{DADB3505-03F8-4E70-9861-2E4D39DDACEC}" destId="{59DF45BF-34F9-466A-92EB-A8B5B590742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23D2CD-ACBE-4520-A0F3-EF34AA271E10}">
      <dsp:nvSpPr>
        <dsp:cNvPr id="0" name=""/>
        <dsp:cNvSpPr/>
      </dsp:nvSpPr>
      <dsp:spPr>
        <a:xfrm>
          <a:off x="421398" y="916234"/>
          <a:ext cx="688183" cy="6881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CD929AA-53D7-42AE-9B46-D2313662F703}">
      <dsp:nvSpPr>
        <dsp:cNvPr id="0" name=""/>
        <dsp:cNvSpPr/>
      </dsp:nvSpPr>
      <dsp:spPr>
        <a:xfrm>
          <a:off x="841" y="1982271"/>
          <a:ext cx="1529296" cy="14528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Running an analysis on the pricing of Economy, Basic Economy, and Business fares can help identify optimal ticket pricing strategies. By adjusting fares based on passenger demand and competition, we can attract more passengers while maximizing revenue across different fare classes.</a:t>
          </a:r>
        </a:p>
      </dsp:txBody>
      <dsp:txXfrm>
        <a:off x="841" y="1982271"/>
        <a:ext cx="1529296" cy="1452832"/>
      </dsp:txXfrm>
    </dsp:sp>
    <dsp:sp modelId="{FD1613EC-CA0F-46BF-A723-01FA6530A500}">
      <dsp:nvSpPr>
        <dsp:cNvPr id="0" name=""/>
        <dsp:cNvSpPr/>
      </dsp:nvSpPr>
      <dsp:spPr>
        <a:xfrm>
          <a:off x="2218322" y="916234"/>
          <a:ext cx="688183" cy="6881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FE815D3-E55E-41A3-8D16-1A25B52EBD47}">
      <dsp:nvSpPr>
        <dsp:cNvPr id="0" name=""/>
        <dsp:cNvSpPr/>
      </dsp:nvSpPr>
      <dsp:spPr>
        <a:xfrm>
          <a:off x="1797765" y="1982271"/>
          <a:ext cx="1529296" cy="14528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Evaluating additional services such as meals, luxury products, drinks, travel perks, and discounts can enhance customer satisfaction and drive revenue. Tracking their adoption, costs, and impact on repeat business helps optimize profitability and loyalty.</a:t>
          </a:r>
        </a:p>
      </dsp:txBody>
      <dsp:txXfrm>
        <a:off x="1797765" y="1982271"/>
        <a:ext cx="1529296" cy="1452832"/>
      </dsp:txXfrm>
    </dsp:sp>
    <dsp:sp modelId="{70B372AB-4D26-4B86-8E76-3F527863717D}">
      <dsp:nvSpPr>
        <dsp:cNvPr id="0" name=""/>
        <dsp:cNvSpPr/>
      </dsp:nvSpPr>
      <dsp:spPr>
        <a:xfrm>
          <a:off x="4015246" y="916234"/>
          <a:ext cx="688183" cy="68818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CEF488-C11C-4C30-AF94-E85E8BA9AE9B}">
      <dsp:nvSpPr>
        <dsp:cNvPr id="0" name=""/>
        <dsp:cNvSpPr/>
      </dsp:nvSpPr>
      <dsp:spPr>
        <a:xfrm>
          <a:off x="3594689" y="1982271"/>
          <a:ext cx="1529296" cy="14528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Weather analysis enhances schedule reliability and passenger satisfaction.</a:t>
          </a:r>
        </a:p>
      </dsp:txBody>
      <dsp:txXfrm>
        <a:off x="3594689" y="1982271"/>
        <a:ext cx="1529296" cy="1452832"/>
      </dsp:txXfrm>
    </dsp:sp>
    <dsp:sp modelId="{CB356FFB-4E91-4B11-8845-01BF84423B7D}">
      <dsp:nvSpPr>
        <dsp:cNvPr id="0" name=""/>
        <dsp:cNvSpPr/>
      </dsp:nvSpPr>
      <dsp:spPr>
        <a:xfrm>
          <a:off x="5812170" y="916234"/>
          <a:ext cx="688183" cy="68818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F6B3616-12E9-40E5-9330-560115C6198F}">
      <dsp:nvSpPr>
        <dsp:cNvPr id="0" name=""/>
        <dsp:cNvSpPr/>
      </dsp:nvSpPr>
      <dsp:spPr>
        <a:xfrm>
          <a:off x="5391613" y="1982271"/>
          <a:ext cx="1529296" cy="14528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Government Policies supporting tourism and business drive route expansion opportunities.</a:t>
          </a:r>
        </a:p>
      </dsp:txBody>
      <dsp:txXfrm>
        <a:off x="5391613" y="1982271"/>
        <a:ext cx="1529296" cy="1452832"/>
      </dsp:txXfrm>
    </dsp:sp>
    <dsp:sp modelId="{40D3BE2A-DC85-49AA-8C73-56F46EE8C60D}">
      <dsp:nvSpPr>
        <dsp:cNvPr id="0" name=""/>
        <dsp:cNvSpPr/>
      </dsp:nvSpPr>
      <dsp:spPr>
        <a:xfrm>
          <a:off x="7609093" y="916234"/>
          <a:ext cx="688183" cy="68818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63AB48-4C61-49AC-AF1F-8A72A22005C2}">
      <dsp:nvSpPr>
        <dsp:cNvPr id="0" name=""/>
        <dsp:cNvSpPr/>
      </dsp:nvSpPr>
      <dsp:spPr>
        <a:xfrm>
          <a:off x="7188537" y="1982271"/>
          <a:ext cx="1529296" cy="14528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Tracking overall onboarding experience to can be one of the key parameter for customer satisfaction and customer to return for same flight experience for travelling.</a:t>
          </a:r>
        </a:p>
      </dsp:txBody>
      <dsp:txXfrm>
        <a:off x="7188537" y="1982271"/>
        <a:ext cx="1529296" cy="1452832"/>
      </dsp:txXfrm>
    </dsp:sp>
    <dsp:sp modelId="{0AA6176F-492F-4EBE-8D85-2EC3CD344B7F}">
      <dsp:nvSpPr>
        <dsp:cNvPr id="0" name=""/>
        <dsp:cNvSpPr/>
      </dsp:nvSpPr>
      <dsp:spPr>
        <a:xfrm>
          <a:off x="9406017" y="916234"/>
          <a:ext cx="688183" cy="688183"/>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9DF45BF-34F9-466A-92EB-A8B5B590742A}">
      <dsp:nvSpPr>
        <dsp:cNvPr id="0" name=""/>
        <dsp:cNvSpPr/>
      </dsp:nvSpPr>
      <dsp:spPr>
        <a:xfrm>
          <a:off x="8985461" y="1982271"/>
          <a:ext cx="1529296" cy="14528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These KPIs enable comprehensive analysis, supporting strategic decisions to optimize operations, revenue, and customer satisfaction in the airline industry.</a:t>
          </a:r>
        </a:p>
      </dsp:txBody>
      <dsp:txXfrm>
        <a:off x="8985461" y="1982271"/>
        <a:ext cx="1529296" cy="1452832"/>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2.jpeg>
</file>

<file path=ppt/media/image3.pn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07937A-1DDE-E642-AA38-FD6AE43E126B}" type="datetimeFigureOut">
              <a:rPr lang="en-US" smtClean="0"/>
              <a:t>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3948104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07937A-1DDE-E642-AA38-FD6AE43E126B}" type="datetimeFigureOut">
              <a:rPr lang="en-US" smtClean="0"/>
              <a:t>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3939595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07937A-1DDE-E642-AA38-FD6AE43E126B}" type="datetimeFigureOut">
              <a:rPr lang="en-US" smtClean="0"/>
              <a:t>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1518392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07937A-1DDE-E642-AA38-FD6AE43E126B}" type="datetimeFigureOut">
              <a:rPr lang="en-US" smtClean="0"/>
              <a:t>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3017775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07937A-1DDE-E642-AA38-FD6AE43E126B}" type="datetimeFigureOut">
              <a:rPr lang="en-US" smtClean="0"/>
              <a:t>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41602458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07937A-1DDE-E642-AA38-FD6AE43E126B}" type="datetimeFigureOut">
              <a:rPr lang="en-US" smtClean="0"/>
              <a:t>2/7/25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3834728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07937A-1DDE-E642-AA38-FD6AE43E126B}" type="datetimeFigureOut">
              <a:rPr lang="en-US" smtClean="0"/>
              <a:t>2/7/25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3134623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07937A-1DDE-E642-AA38-FD6AE43E126B}" type="datetimeFigureOut">
              <a:rPr lang="en-US" smtClean="0"/>
              <a:t>2/7/25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2725680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07937A-1DDE-E642-AA38-FD6AE43E126B}" type="datetimeFigureOut">
              <a:rPr lang="en-US" smtClean="0"/>
              <a:t>2/7/25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32120996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07937A-1DDE-E642-AA38-FD6AE43E126B}" type="datetimeFigureOut">
              <a:rPr lang="en-US" smtClean="0"/>
              <a:t>2/7/25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4044770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07937A-1DDE-E642-AA38-FD6AE43E126B}" type="datetimeFigureOut">
              <a:rPr lang="en-US" smtClean="0"/>
              <a:t>2/7/25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E0123D-554A-134E-BBAC-C8BFF91A35DB}" type="slidenum">
              <a:rPr lang="en-US" smtClean="0"/>
              <a:t>‹#›</a:t>
            </a:fld>
            <a:endParaRPr lang="en-US"/>
          </a:p>
        </p:txBody>
      </p:sp>
    </p:spTree>
    <p:extLst>
      <p:ext uri="{BB962C8B-B14F-4D97-AF65-F5344CB8AC3E}">
        <p14:creationId xmlns:p14="http://schemas.microsoft.com/office/powerpoint/2010/main" val="2725131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07937A-1DDE-E642-AA38-FD6AE43E126B}" type="datetimeFigureOut">
              <a:rPr lang="en-US" smtClean="0"/>
              <a:t>2/7/25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E0123D-554A-134E-BBAC-C8BFF91A35DB}" type="slidenum">
              <a:rPr lang="en-US" smtClean="0"/>
              <a:t>‹#›</a:t>
            </a:fld>
            <a:endParaRPr lang="en-US"/>
          </a:p>
        </p:txBody>
      </p:sp>
    </p:spTree>
    <p:extLst>
      <p:ext uri="{BB962C8B-B14F-4D97-AF65-F5344CB8AC3E}">
        <p14:creationId xmlns:p14="http://schemas.microsoft.com/office/powerpoint/2010/main" val="334397387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8FEC624-C695-13D7-2342-EA4BB89A7B3C}"/>
              </a:ext>
            </a:extLst>
          </p:cNvPr>
          <p:cNvPicPr>
            <a:picLocks noChangeAspect="1"/>
          </p:cNvPicPr>
          <p:nvPr/>
        </p:nvPicPr>
        <p:blipFill>
          <a:blip r:embed="rId2">
            <a:alphaModFix amt="50000"/>
          </a:blip>
          <a:srcRect t="4999" b="10731"/>
          <a:stretch/>
        </p:blipFill>
        <p:spPr>
          <a:xfrm>
            <a:off x="-1504" y="1282"/>
            <a:ext cx="12191980" cy="6856718"/>
          </a:xfrm>
          <a:prstGeom prst="rect">
            <a:avLst/>
          </a:prstGeom>
        </p:spPr>
      </p:pic>
      <p:sp>
        <p:nvSpPr>
          <p:cNvPr id="9" name="TextBox 8">
            <a:extLst>
              <a:ext uri="{FF2B5EF4-FFF2-40B4-BE49-F238E27FC236}">
                <a16:creationId xmlns:a16="http://schemas.microsoft.com/office/drawing/2014/main" id="{889794F6-FE46-5213-E1C3-DC049F4ACECF}"/>
              </a:ext>
            </a:extLst>
          </p:cNvPr>
          <p:cNvSpPr txBox="1"/>
          <p:nvPr/>
        </p:nvSpPr>
        <p:spPr>
          <a:xfrm>
            <a:off x="1524000" y="1122362"/>
            <a:ext cx="9144000" cy="2900518"/>
          </a:xfrm>
          <a:prstGeom prst="rect">
            <a:avLst/>
          </a:prstGeom>
        </p:spPr>
        <p:txBody>
          <a:bodyPr vert="horz" lIns="91440" tIns="45720" rIns="91440" bIns="45720" rtlCol="0" anchor="b">
            <a:normAutofit/>
          </a:bodyPr>
          <a:lstStyle/>
          <a:p>
            <a:pPr algn="ctr" defTabSz="914400">
              <a:lnSpc>
                <a:spcPct val="90000"/>
              </a:lnSpc>
              <a:spcBef>
                <a:spcPct val="0"/>
              </a:spcBef>
              <a:spcAft>
                <a:spcPts val="600"/>
              </a:spcAft>
            </a:pPr>
            <a:r>
              <a:rPr lang="en-US" sz="6000" b="1" dirty="0">
                <a:solidFill>
                  <a:srgbClr val="FFFFFF"/>
                </a:solidFill>
                <a:latin typeface="+mj-lt"/>
                <a:ea typeface="+mj-ea"/>
                <a:cs typeface="+mj-cs"/>
              </a:rPr>
              <a:t>AIRLINE PROJECT</a:t>
            </a:r>
          </a:p>
          <a:p>
            <a:pPr algn="ctr" defTabSz="914400">
              <a:lnSpc>
                <a:spcPct val="90000"/>
              </a:lnSpc>
              <a:spcBef>
                <a:spcPct val="0"/>
              </a:spcBef>
              <a:spcAft>
                <a:spcPts val="600"/>
              </a:spcAft>
            </a:pPr>
            <a:endParaRPr lang="en-US" sz="6000" b="1" dirty="0">
              <a:solidFill>
                <a:srgbClr val="FFFFFF"/>
              </a:solidFill>
              <a:latin typeface="+mj-lt"/>
              <a:ea typeface="+mj-ea"/>
              <a:cs typeface="+mj-cs"/>
            </a:endParaRPr>
          </a:p>
        </p:txBody>
      </p:sp>
    </p:spTree>
    <p:extLst>
      <p:ext uri="{BB962C8B-B14F-4D97-AF65-F5344CB8AC3E}">
        <p14:creationId xmlns:p14="http://schemas.microsoft.com/office/powerpoint/2010/main" val="3065501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he wing of an airplane above clouds&#10;&#10;Description automatically generated">
            <a:extLst>
              <a:ext uri="{FF2B5EF4-FFF2-40B4-BE49-F238E27FC236}">
                <a16:creationId xmlns:a16="http://schemas.microsoft.com/office/drawing/2014/main" id="{53A80073-8D74-F678-6387-A446BD7D23B6}"/>
              </a:ext>
            </a:extLst>
          </p:cNvPr>
          <p:cNvPicPr>
            <a:picLocks noChangeAspect="1"/>
          </p:cNvPicPr>
          <p:nvPr/>
        </p:nvPicPr>
        <p:blipFill>
          <a:blip r:embed="rId2"/>
          <a:srcRect t="8850" r="-1" b="19846"/>
          <a:stretch/>
        </p:blipFill>
        <p:spPr>
          <a:xfrm>
            <a:off x="-1" y="-2"/>
            <a:ext cx="5410198" cy="6858002"/>
          </a:xfrm>
          <a:prstGeom prst="rect">
            <a:avLst/>
          </a:prstGeom>
        </p:spPr>
      </p:pic>
      <p:sp useBgFill="1">
        <p:nvSpPr>
          <p:cNvPr id="23" name="Rectangle 22">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8B36FB-DA05-306E-493B-38B685A72929}"/>
              </a:ext>
            </a:extLst>
          </p:cNvPr>
          <p:cNvSpPr>
            <a:spLocks noGrp="1"/>
          </p:cNvSpPr>
          <p:nvPr>
            <p:ph type="title"/>
          </p:nvPr>
        </p:nvSpPr>
        <p:spPr>
          <a:xfrm>
            <a:off x="6115317" y="405685"/>
            <a:ext cx="5464968" cy="1559301"/>
          </a:xfrm>
        </p:spPr>
        <p:txBody>
          <a:bodyPr>
            <a:normAutofit fontScale="90000"/>
          </a:bodyPr>
          <a:lstStyle/>
          <a:p>
            <a:r>
              <a:rPr lang="en-US" sz="4000" b="1" i="1" dirty="0"/>
              <a:t>Soaring into the Heart of the U.S. Domestic Market</a:t>
            </a:r>
          </a:p>
        </p:txBody>
      </p:sp>
      <p:sp>
        <p:nvSpPr>
          <p:cNvPr id="9" name="Content Placeholder 8">
            <a:extLst>
              <a:ext uri="{FF2B5EF4-FFF2-40B4-BE49-F238E27FC236}">
                <a16:creationId xmlns:a16="http://schemas.microsoft.com/office/drawing/2014/main" id="{215261B6-8941-2824-CB6C-656A15087FC4}"/>
              </a:ext>
            </a:extLst>
          </p:cNvPr>
          <p:cNvSpPr>
            <a:spLocks noGrp="1"/>
          </p:cNvSpPr>
          <p:nvPr>
            <p:ph idx="1"/>
          </p:nvPr>
        </p:nvSpPr>
        <p:spPr>
          <a:xfrm>
            <a:off x="5775466" y="1964986"/>
            <a:ext cx="5804819" cy="3909251"/>
          </a:xfrm>
        </p:spPr>
        <p:txBody>
          <a:bodyPr anchor="ctr">
            <a:noAutofit/>
          </a:bodyPr>
          <a:lstStyle/>
          <a:p>
            <a:pPr marL="0" indent="0">
              <a:buNone/>
            </a:pPr>
            <a:r>
              <a:rPr lang="en-US" sz="2000" b="1" dirty="0"/>
              <a:t>1. Initial Focus: 5 Round Trip Routes</a:t>
            </a:r>
          </a:p>
          <a:p>
            <a:pPr>
              <a:buFont typeface="Arial" panose="020B0604020202020204" pitchFamily="34" charset="0"/>
              <a:buChar char="•"/>
            </a:pPr>
            <a:r>
              <a:rPr lang="en-US" sz="2000" dirty="0"/>
              <a:t>Targeting </a:t>
            </a:r>
            <a:r>
              <a:rPr lang="en-US" sz="2000" b="1" dirty="0"/>
              <a:t>medium and large U.S. airports</a:t>
            </a:r>
            <a:r>
              <a:rPr lang="en-US" sz="2000" dirty="0"/>
              <a:t> to maximize reach and demand.</a:t>
            </a:r>
          </a:p>
          <a:p>
            <a:pPr marL="0" indent="0">
              <a:buNone/>
            </a:pPr>
            <a:r>
              <a:rPr lang="en-US" sz="2000" b="1" dirty="0"/>
              <a:t>2. Investment in Fleet</a:t>
            </a:r>
          </a:p>
          <a:p>
            <a:pPr>
              <a:buFont typeface="Arial" panose="020B0604020202020204" pitchFamily="34" charset="0"/>
              <a:buChar char="•"/>
            </a:pPr>
            <a:r>
              <a:rPr lang="en-US" sz="2000" dirty="0"/>
              <a:t>Acquiring </a:t>
            </a:r>
            <a:r>
              <a:rPr lang="en-US" sz="2000" b="1" dirty="0"/>
              <a:t>5 new airplanes</a:t>
            </a:r>
            <a:r>
              <a:rPr lang="en-US" sz="2000" dirty="0"/>
              <a:t> (one per round trip route).</a:t>
            </a:r>
          </a:p>
          <a:p>
            <a:pPr>
              <a:buFont typeface="Arial" panose="020B0604020202020204" pitchFamily="34" charset="0"/>
              <a:buChar char="•"/>
            </a:pPr>
            <a:r>
              <a:rPr lang="en-US" sz="2000" b="1" dirty="0"/>
              <a:t>Upfront Cost per Airplane -  </a:t>
            </a:r>
            <a:r>
              <a:rPr lang="en-US" sz="2000" dirty="0"/>
              <a:t>$90 million.</a:t>
            </a:r>
          </a:p>
          <a:p>
            <a:pPr marL="0" indent="0">
              <a:buNone/>
            </a:pPr>
            <a:r>
              <a:rPr lang="en-US" sz="2000" b="1" dirty="0"/>
              <a:t>3. Brand Identity: “On Time, For You”</a:t>
            </a:r>
          </a:p>
          <a:p>
            <a:pPr>
              <a:buFont typeface="Arial" panose="020B0604020202020204" pitchFamily="34" charset="0"/>
              <a:buChar char="•"/>
            </a:pPr>
            <a:r>
              <a:rPr lang="en-US" sz="2000" dirty="0"/>
              <a:t>Punctuality as our </a:t>
            </a:r>
            <a:r>
              <a:rPr lang="en-US" sz="2000" b="1" dirty="0"/>
              <a:t>core value</a:t>
            </a:r>
            <a:r>
              <a:rPr lang="en-US" sz="2000" dirty="0"/>
              <a:t> and a key differentiator.</a:t>
            </a:r>
          </a:p>
          <a:p>
            <a:pPr marL="0" indent="0">
              <a:buNone/>
            </a:pPr>
            <a:endParaRPr lang="en-US" sz="2000" dirty="0"/>
          </a:p>
        </p:txBody>
      </p:sp>
    </p:spTree>
    <p:extLst>
      <p:ext uri="{BB962C8B-B14F-4D97-AF65-F5344CB8AC3E}">
        <p14:creationId xmlns:p14="http://schemas.microsoft.com/office/powerpoint/2010/main" val="4111094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5" name="Content Placeholder 4" descr="The wing of an airplane above clouds&#10;&#10;Description automatically generated">
            <a:extLst>
              <a:ext uri="{FF2B5EF4-FFF2-40B4-BE49-F238E27FC236}">
                <a16:creationId xmlns:a16="http://schemas.microsoft.com/office/drawing/2014/main" id="{8E4B43AF-7BD2-08FD-5184-86E674CF0764}"/>
              </a:ext>
            </a:extLst>
          </p:cNvPr>
          <p:cNvPicPr>
            <a:picLocks noChangeAspect="1"/>
          </p:cNvPicPr>
          <p:nvPr/>
        </p:nvPicPr>
        <p:blipFill>
          <a:blip r:embed="rId2">
            <a:alphaModFix amt="60000"/>
          </a:blip>
          <a:srcRect t="12876" b="23875"/>
          <a:stretch/>
        </p:blipFill>
        <p:spPr>
          <a:xfrm>
            <a:off x="-4084" y="10"/>
            <a:ext cx="6099050" cy="6857990"/>
          </a:xfrm>
          <a:prstGeom prst="rect">
            <a:avLst/>
          </a:prstGeom>
        </p:spPr>
      </p:pic>
      <p:pic>
        <p:nvPicPr>
          <p:cNvPr id="4" name="Content Placeholder 3" descr="A graph of the number of cities&#10;&#10;Description automatically generated with medium confidence">
            <a:extLst>
              <a:ext uri="{FF2B5EF4-FFF2-40B4-BE49-F238E27FC236}">
                <a16:creationId xmlns:a16="http://schemas.microsoft.com/office/drawing/2014/main" id="{96C38BC2-64D5-DDD6-A456-76BF7877D139}"/>
              </a:ext>
            </a:extLst>
          </p:cNvPr>
          <p:cNvPicPr>
            <a:picLocks noChangeAspect="1"/>
          </p:cNvPicPr>
          <p:nvPr/>
        </p:nvPicPr>
        <p:blipFill>
          <a:blip r:embed="rId3">
            <a:alphaModFix amt="60000"/>
          </a:blip>
          <a:srcRect l="208" r="4990"/>
          <a:stretch/>
        </p:blipFill>
        <p:spPr>
          <a:xfrm>
            <a:off x="6096844" y="10"/>
            <a:ext cx="6095156" cy="6857990"/>
          </a:xfrm>
          <a:prstGeom prst="rect">
            <a:avLst/>
          </a:prstGeom>
        </p:spPr>
      </p:pic>
      <p:sp>
        <p:nvSpPr>
          <p:cNvPr id="2" name="Title 1">
            <a:extLst>
              <a:ext uri="{FF2B5EF4-FFF2-40B4-BE49-F238E27FC236}">
                <a16:creationId xmlns:a16="http://schemas.microsoft.com/office/drawing/2014/main" id="{9053A491-20DE-3C15-864D-CDC821E8BA7B}"/>
              </a:ext>
            </a:extLst>
          </p:cNvPr>
          <p:cNvSpPr>
            <a:spLocks noGrp="1"/>
          </p:cNvSpPr>
          <p:nvPr>
            <p:ph type="title"/>
          </p:nvPr>
        </p:nvSpPr>
        <p:spPr>
          <a:xfrm>
            <a:off x="1198181" y="1122363"/>
            <a:ext cx="9795637" cy="2215884"/>
          </a:xfrm>
        </p:spPr>
        <p:txBody>
          <a:bodyPr vert="horz" lIns="91440" tIns="45720" rIns="91440" bIns="45720" rtlCol="0" anchor="b">
            <a:normAutofit/>
          </a:bodyPr>
          <a:lstStyle/>
          <a:p>
            <a:pPr algn="ctr"/>
            <a:r>
              <a:rPr lang="en-US" sz="5200" kern="1200">
                <a:solidFill>
                  <a:srgbClr val="FFFFFF"/>
                </a:solidFill>
                <a:latin typeface="+mj-lt"/>
                <a:ea typeface="+mj-ea"/>
                <a:cs typeface="+mj-cs"/>
              </a:rPr>
              <a:t>Identifying the busiest route </a:t>
            </a:r>
          </a:p>
        </p:txBody>
      </p:sp>
    </p:spTree>
    <p:extLst>
      <p:ext uri="{BB962C8B-B14F-4D97-AF65-F5344CB8AC3E}">
        <p14:creationId xmlns:p14="http://schemas.microsoft.com/office/powerpoint/2010/main" val="732764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6" name="Content Placeholder 4" descr="The wing of an airplane above clouds&#10;&#10;Description automatically generated">
            <a:extLst>
              <a:ext uri="{FF2B5EF4-FFF2-40B4-BE49-F238E27FC236}">
                <a16:creationId xmlns:a16="http://schemas.microsoft.com/office/drawing/2014/main" id="{5262A072-45C7-8145-1A31-F33B0019443B}"/>
              </a:ext>
            </a:extLst>
          </p:cNvPr>
          <p:cNvPicPr>
            <a:picLocks noChangeAspect="1"/>
          </p:cNvPicPr>
          <p:nvPr/>
        </p:nvPicPr>
        <p:blipFill>
          <a:blip r:embed="rId2">
            <a:alphaModFix amt="60000"/>
          </a:blip>
          <a:srcRect t="12876" b="23875"/>
          <a:stretch/>
        </p:blipFill>
        <p:spPr>
          <a:xfrm>
            <a:off x="-4084" y="10"/>
            <a:ext cx="6099050" cy="6857990"/>
          </a:xfrm>
          <a:prstGeom prst="rect">
            <a:avLst/>
          </a:prstGeom>
        </p:spPr>
      </p:pic>
      <p:pic>
        <p:nvPicPr>
          <p:cNvPr id="5" name="Content Placeholder 4" descr="A graph with numbers and a red line&#10;&#10;Description automatically generated">
            <a:extLst>
              <a:ext uri="{FF2B5EF4-FFF2-40B4-BE49-F238E27FC236}">
                <a16:creationId xmlns:a16="http://schemas.microsoft.com/office/drawing/2014/main" id="{F847E279-8381-8BDA-5303-E1B1B34EC910}"/>
              </a:ext>
            </a:extLst>
          </p:cNvPr>
          <p:cNvPicPr>
            <a:picLocks noGrp="1" noChangeAspect="1"/>
          </p:cNvPicPr>
          <p:nvPr>
            <p:ph idx="1"/>
          </p:nvPr>
        </p:nvPicPr>
        <p:blipFill>
          <a:blip r:embed="rId3">
            <a:alphaModFix amt="60000"/>
          </a:blip>
          <a:srcRect l="9203" r="13475" b="1"/>
          <a:stretch/>
        </p:blipFill>
        <p:spPr>
          <a:xfrm>
            <a:off x="6096844" y="10"/>
            <a:ext cx="6095156" cy="6857990"/>
          </a:xfrm>
          <a:prstGeom prst="rect">
            <a:avLst/>
          </a:prstGeom>
        </p:spPr>
      </p:pic>
    </p:spTree>
    <p:extLst>
      <p:ext uri="{BB962C8B-B14F-4D97-AF65-F5344CB8AC3E}">
        <p14:creationId xmlns:p14="http://schemas.microsoft.com/office/powerpoint/2010/main" val="516265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0CCAACE-815D-4A79-875A-B7EFC28F7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Picture 5" descr="A graph of a route&#10;&#10;Description automatically generated">
            <a:extLst>
              <a:ext uri="{FF2B5EF4-FFF2-40B4-BE49-F238E27FC236}">
                <a16:creationId xmlns:a16="http://schemas.microsoft.com/office/drawing/2014/main" id="{C20AC4E3-9162-4257-8B13-7AB82953BA77}"/>
              </a:ext>
            </a:extLst>
          </p:cNvPr>
          <p:cNvPicPr>
            <a:picLocks noChangeAspect="1"/>
          </p:cNvPicPr>
          <p:nvPr/>
        </p:nvPicPr>
        <p:blipFill>
          <a:blip r:embed="rId2"/>
          <a:srcRect l="6090" r="22354"/>
          <a:stretch/>
        </p:blipFill>
        <p:spPr>
          <a:xfrm>
            <a:off x="20" y="10"/>
            <a:ext cx="6095980" cy="6857990"/>
          </a:xfrm>
          <a:prstGeom prst="rect">
            <a:avLst/>
          </a:prstGeom>
        </p:spPr>
      </p:pic>
      <p:pic>
        <p:nvPicPr>
          <p:cNvPr id="4" name="Content Placeholder 4" descr="The wing of an airplane above clouds&#10;&#10;Description automatically generated">
            <a:extLst>
              <a:ext uri="{FF2B5EF4-FFF2-40B4-BE49-F238E27FC236}">
                <a16:creationId xmlns:a16="http://schemas.microsoft.com/office/drawing/2014/main" id="{4A6530DA-6C69-002A-E5A9-C634D6D8478B}"/>
              </a:ext>
            </a:extLst>
          </p:cNvPr>
          <p:cNvPicPr>
            <a:picLocks noChangeAspect="1"/>
          </p:cNvPicPr>
          <p:nvPr/>
        </p:nvPicPr>
        <p:blipFill>
          <a:blip r:embed="rId3"/>
          <a:srcRect t="12861" r="-1" b="23858"/>
          <a:stretch/>
        </p:blipFill>
        <p:spPr>
          <a:xfrm>
            <a:off x="6096000" y="10"/>
            <a:ext cx="6096000" cy="6857990"/>
          </a:xfrm>
          <a:prstGeom prst="rect">
            <a:avLst/>
          </a:prstGeom>
        </p:spPr>
      </p:pic>
    </p:spTree>
    <p:extLst>
      <p:ext uri="{BB962C8B-B14F-4D97-AF65-F5344CB8AC3E}">
        <p14:creationId xmlns:p14="http://schemas.microsoft.com/office/powerpoint/2010/main" val="2312154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4" descr="The wing of an airplane above clouds&#10;&#10;Description automatically generated">
            <a:extLst>
              <a:ext uri="{FF2B5EF4-FFF2-40B4-BE49-F238E27FC236}">
                <a16:creationId xmlns:a16="http://schemas.microsoft.com/office/drawing/2014/main" id="{CDFDF15B-36E1-0A96-7446-B3D2FC506194}"/>
              </a:ext>
            </a:extLst>
          </p:cNvPr>
          <p:cNvPicPr>
            <a:picLocks noChangeAspect="1"/>
          </p:cNvPicPr>
          <p:nvPr/>
        </p:nvPicPr>
        <p:blipFill>
          <a:blip r:embed="rId2">
            <a:duotone>
              <a:schemeClr val="bg2">
                <a:shade val="45000"/>
                <a:satMod val="135000"/>
              </a:schemeClr>
              <a:prstClr val="white"/>
            </a:duotone>
          </a:blip>
          <a:srcRect t="31622" r="9091" b="39613"/>
          <a:stretch/>
        </p:blipFill>
        <p:spPr>
          <a:xfrm>
            <a:off x="20" y="10"/>
            <a:ext cx="12191980" cy="6857990"/>
          </a:xfrm>
          <a:prstGeom prst="rect">
            <a:avLst/>
          </a:prstGeom>
        </p:spPr>
      </p:pic>
      <p:sp>
        <p:nvSpPr>
          <p:cNvPr id="19" name="Rectangle 18">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1DF477-CA5B-97E3-BB33-7EF7E6E5D149}"/>
              </a:ext>
            </a:extLst>
          </p:cNvPr>
          <p:cNvSpPr>
            <a:spLocks noGrp="1"/>
          </p:cNvSpPr>
          <p:nvPr>
            <p:ph type="title"/>
          </p:nvPr>
        </p:nvSpPr>
        <p:spPr>
          <a:xfrm>
            <a:off x="838200" y="365125"/>
            <a:ext cx="10515600" cy="1325563"/>
          </a:xfrm>
        </p:spPr>
        <p:txBody>
          <a:bodyPr>
            <a:normAutofit/>
          </a:bodyPr>
          <a:lstStyle/>
          <a:p>
            <a:r>
              <a:rPr lang="en-US"/>
              <a:t>Recommendations!!!!</a:t>
            </a:r>
            <a:endParaRPr lang="en-US" dirty="0"/>
          </a:p>
        </p:txBody>
      </p:sp>
      <p:graphicFrame>
        <p:nvGraphicFramePr>
          <p:cNvPr id="14" name="Content Placeholder 2">
            <a:extLst>
              <a:ext uri="{FF2B5EF4-FFF2-40B4-BE49-F238E27FC236}">
                <a16:creationId xmlns:a16="http://schemas.microsoft.com/office/drawing/2014/main" id="{8C79C3A3-D987-81C2-6B18-82406C76375C}"/>
              </a:ext>
            </a:extLst>
          </p:cNvPr>
          <p:cNvGraphicFramePr>
            <a:graphicFrameLocks noGrp="1"/>
          </p:cNvGraphicFramePr>
          <p:nvPr>
            <p:ph idx="1"/>
            <p:extLst>
              <p:ext uri="{D42A27DB-BD31-4B8C-83A1-F6EECF244321}">
                <p14:modId xmlns:p14="http://schemas.microsoft.com/office/powerpoint/2010/main" val="195442865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1098740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2013 - 2022 Theme</Template>
  <TotalTime>322</TotalTime>
  <Words>248</Words>
  <Application>Microsoft Macintosh PowerPoint</Application>
  <PresentationFormat>Widescreen</PresentationFormat>
  <Paragraphs>17</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PowerPoint Presentation</vt:lpstr>
      <vt:lpstr>Soaring into the Heart of the U.S. Domestic Market</vt:lpstr>
      <vt:lpstr>Identifying the busiest route </vt:lpstr>
      <vt:lpstr>PowerPoint Presentation</vt:lpstr>
      <vt:lpstr>PowerPoint Presentation</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tejalsatish1996@gmail.com</dc:creator>
  <cp:lastModifiedBy>tejalsatish1996@gmail.com</cp:lastModifiedBy>
  <cp:revision>3</cp:revision>
  <dcterms:created xsi:type="dcterms:W3CDTF">2025-01-26T20:05:25Z</dcterms:created>
  <dcterms:modified xsi:type="dcterms:W3CDTF">2025-02-07T21:53:43Z</dcterms:modified>
</cp:coreProperties>
</file>

<file path=docProps/thumbnail.jpeg>
</file>